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487796-96D3-933E-E929-899A7357E0BE}" name="Ari Beliak" initials="AB" userId="S::abeliak@merrittcap.org::28081b01-75dc-40ba-bea3-0e78351829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688"/>
    <a:srgbClr val="FFC72A"/>
    <a:srgbClr val="248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6AA20-2A9C-212A-18E1-57749A8B4C4E}" v="94" dt="2023-09-28T23:08:48.755"/>
    <p1510:client id="{735C2719-7C63-EF69-1B31-77145C55FFBA}" v="24" dt="2023-09-28T23:10:51.530"/>
    <p1510:client id="{8FC89B7B-8AB3-4A9A-95A6-EF6B4189E67C}" v="2" dt="2022-10-17T05:47:00.065"/>
    <p1510:client id="{9DF26877-FFD1-5F36-29FF-CFCA71829071}" v="3" dt="2023-10-02T22:27:2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0FE8F-2565-41E1-9C55-F9785272FF4E}" type="datetimeFigureOut"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5617-8782-4454-B5A6-C1982F3E65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62B67-ACEC-41D8-B5DF-8650F4D7B28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213F-05C8-466D-BAE0-ADFC44A3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2B8E-635C-4B30-8843-090B721F9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B7472-9E55-4422-9AEA-AA5986AD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C498-0604-41DB-BDF7-E6F0FFDA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A00A-A826-48F1-88D9-9D830FA8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9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6106-28E1-44DA-9AFD-23C276AC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DB17D-A143-4172-8C6F-5A2DD828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976E-6D28-4F65-8007-54C27A8C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A2583-4B97-42D6-9C99-30516FC5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2EA8-89E1-4F09-90CC-C0F198FF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43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C2DF9-64E0-4B42-8E6C-28D7E192C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6D1F0-7703-495D-89C6-FAABF2F61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CF2A7-1B08-4122-AB18-99AA446D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F353-E304-4E75-AFEE-A540DB34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350F-DBA2-4C2F-8F43-2C38827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59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69F5-210E-4DCB-8C32-FA8A3A38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C194-6169-44C0-8001-359FB32CE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F1C-0176-4237-81E5-C4970C88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9E19-BE87-40D6-B8E6-59C582C1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D6240-ADF4-4119-B487-908C83D5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5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67CC-15B3-463C-ADB8-71773F86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DC7CF-18AD-48A5-B918-EAFF46684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C492-E90C-4859-97AA-88C8C7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4F8A-EC43-485D-83C1-F7D80C42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1C40A-C8C2-41F3-A637-234E6491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1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79DD-C1CE-4D0B-8718-2DCD3F8C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F325-3AE5-4C6F-878D-08896CC0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5998F-E5CB-4ACC-8BFB-15264AA5F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91AE4-03A8-439D-B7A6-711FC47A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28AE0-4EB9-4E5A-9664-704E11A3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E139F-FBC4-4C25-9068-84EBF10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9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473A-0947-4C09-ADFA-5F0FC7C1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C67E5-69D1-4193-951F-58AB7B44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AE8B9-822C-45EE-B2BE-A1CC78BC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51E1C-FBA5-4FF8-9499-BDFD42470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BF1ED-3265-4F47-87D4-4FA204C9B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B0B6C-4454-4012-BD6F-C403D38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4DFEA-DEB0-4A6A-9A56-672A32F2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4AADD-0C83-4540-9CB0-C1BE6FCF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66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0EC-7EDE-4F8A-8887-F62E43BB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C98E6-0C7E-45B3-997F-84BA8B29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ED508-4271-47A5-A6B2-99D32DB2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7C877-CDF7-4BF7-A124-556C5C77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83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F0347-9931-4ADA-9992-8C9B6CEE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0087E-59D9-4C2B-B6BC-A6490C0E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B580A-99AC-4527-8657-9B10627E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52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8C78-0EE0-4A6C-B5A9-20CC35C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700D-60CA-478E-8289-8E13C2A9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0C63D-63EC-4CD2-BC61-0D9818F9F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1A875-0BBC-4453-A0D4-F813A09B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C9A91-CDFC-4878-8F3D-F56C680E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89873-0EF2-42F7-A5F9-AA0867F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5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F9F9-DA30-4B67-869D-A733CD33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1C042-666A-4A09-81F7-AC6F62DEC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BF943-376F-478C-85E8-F8EE26C25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3C55A-2DC8-4DB6-9290-8208D50F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684AA-5D20-4E06-9143-157209A0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08E5-829F-4ABA-9F3F-BB2ED803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6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A64E9-61D4-4DC6-BE87-3BF2C993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9462B-FE00-446E-8670-8F9A4938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1108A-F361-4520-BCB9-8811932CB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AF5B-6A96-431A-8707-5662B0F4FC0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0B85-A456-410A-B338-893B11C55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D325-86A5-4D4A-A7C5-5DD2F0E3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8235-CD90-4711-88E3-598AC20B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rrittcap.org/merritt-scholar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MerrittScholars@Merrittca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A5A06C-73B8-E37E-4723-EBAE1EE7E599}"/>
              </a:ext>
            </a:extLst>
          </p:cNvPr>
          <p:cNvSpPr/>
          <p:nvPr/>
        </p:nvSpPr>
        <p:spPr>
          <a:xfrm>
            <a:off x="7270376" y="1733655"/>
            <a:ext cx="4760259" cy="3532094"/>
          </a:xfrm>
          <a:prstGeom prst="rect">
            <a:avLst/>
          </a:prstGeom>
          <a:solidFill>
            <a:srgbClr val="24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object 11"/>
          <p:cNvGrpSpPr/>
          <p:nvPr/>
        </p:nvGrpSpPr>
        <p:grpSpPr>
          <a:xfrm>
            <a:off x="-31791" y="-1"/>
            <a:ext cx="12223791" cy="1543273"/>
            <a:chOff x="-19049" y="0"/>
            <a:chExt cx="10077450" cy="1399540"/>
          </a:xfrm>
        </p:grpSpPr>
        <p:sp>
          <p:nvSpPr>
            <p:cNvPr id="12" name="object 12"/>
            <p:cNvSpPr/>
            <p:nvPr/>
          </p:nvSpPr>
          <p:spPr>
            <a:xfrm>
              <a:off x="69597" y="0"/>
              <a:ext cx="1188720" cy="857885"/>
            </a:xfrm>
            <a:custGeom>
              <a:avLst/>
              <a:gdLst/>
              <a:ahLst/>
              <a:cxnLst/>
              <a:rect l="l" t="t" r="r" b="b"/>
              <a:pathLst>
                <a:path w="1188720" h="857885">
                  <a:moveTo>
                    <a:pt x="990117" y="0"/>
                  </a:moveTo>
                  <a:lnTo>
                    <a:pt x="198056" y="0"/>
                  </a:lnTo>
                  <a:lnTo>
                    <a:pt x="0" y="343052"/>
                  </a:lnTo>
                  <a:lnTo>
                    <a:pt x="297040" y="857542"/>
                  </a:lnTo>
                  <a:lnTo>
                    <a:pt x="891133" y="857542"/>
                  </a:lnTo>
                  <a:lnTo>
                    <a:pt x="1188186" y="343052"/>
                  </a:lnTo>
                  <a:lnTo>
                    <a:pt x="990117" y="0"/>
                  </a:lnTo>
                  <a:close/>
                </a:path>
              </a:pathLst>
            </a:custGeom>
            <a:solidFill>
              <a:srgbClr val="84868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96" y="0"/>
              <a:ext cx="1188720" cy="857885"/>
            </a:xfrm>
            <a:custGeom>
              <a:avLst/>
              <a:gdLst/>
              <a:ahLst/>
              <a:cxnLst/>
              <a:rect l="l" t="t" r="r" b="b"/>
              <a:pathLst>
                <a:path w="1188720" h="857885">
                  <a:moveTo>
                    <a:pt x="198056" y="0"/>
                  </a:moveTo>
                  <a:lnTo>
                    <a:pt x="0" y="343052"/>
                  </a:lnTo>
                  <a:lnTo>
                    <a:pt x="297040" y="857542"/>
                  </a:lnTo>
                  <a:lnTo>
                    <a:pt x="891133" y="857542"/>
                  </a:lnTo>
                  <a:lnTo>
                    <a:pt x="1188173" y="343052"/>
                  </a:lnTo>
                  <a:lnTo>
                    <a:pt x="99011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2193"/>
              <a:ext cx="10058400" cy="1029335"/>
            </a:xfrm>
            <a:custGeom>
              <a:avLst/>
              <a:gdLst/>
              <a:ahLst/>
              <a:cxnLst/>
              <a:rect l="l" t="t" r="r" b="b"/>
              <a:pathLst>
                <a:path w="10058400" h="1029335">
                  <a:moveTo>
                    <a:pt x="10058400" y="494322"/>
                  </a:moveTo>
                  <a:lnTo>
                    <a:pt x="758329" y="494322"/>
                  </a:lnTo>
                  <a:lnTo>
                    <a:pt x="472948" y="0"/>
                  </a:lnTo>
                  <a:lnTo>
                    <a:pt x="0" y="0"/>
                  </a:lnTo>
                  <a:lnTo>
                    <a:pt x="0" y="1028992"/>
                  </a:lnTo>
                  <a:lnTo>
                    <a:pt x="472948" y="1028992"/>
                  </a:lnTo>
                  <a:lnTo>
                    <a:pt x="475437" y="1024674"/>
                  </a:lnTo>
                  <a:lnTo>
                    <a:pt x="10058400" y="1024674"/>
                  </a:lnTo>
                  <a:lnTo>
                    <a:pt x="10058400" y="494322"/>
                  </a:lnTo>
                  <a:close/>
                </a:path>
              </a:pathLst>
            </a:custGeom>
            <a:solidFill>
              <a:srgbClr val="288DC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32185"/>
              <a:ext cx="770255" cy="1029335"/>
            </a:xfrm>
            <a:custGeom>
              <a:avLst/>
              <a:gdLst/>
              <a:ahLst/>
              <a:cxnLst/>
              <a:rect l="l" t="t" r="r" b="b"/>
              <a:pathLst>
                <a:path w="770255" h="1029335">
                  <a:moveTo>
                    <a:pt x="472953" y="0"/>
                  </a:moveTo>
                  <a:lnTo>
                    <a:pt x="0" y="0"/>
                  </a:lnTo>
                </a:path>
                <a:path w="770255" h="1029335">
                  <a:moveTo>
                    <a:pt x="0" y="1028992"/>
                  </a:moveTo>
                  <a:lnTo>
                    <a:pt x="472953" y="1028992"/>
                  </a:lnTo>
                  <a:lnTo>
                    <a:pt x="769993" y="514502"/>
                  </a:lnTo>
                  <a:lnTo>
                    <a:pt x="47295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15600" y="391061"/>
            <a:ext cx="6873562" cy="44220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0795">
              <a:lnSpc>
                <a:spcPct val="100000"/>
              </a:lnSpc>
              <a:spcBef>
                <a:spcPts val="88"/>
              </a:spcBef>
            </a:pPr>
            <a:r>
              <a:rPr lang="en-US" sz="2800" b="1" spc="26">
                <a:latin typeface="Calibri"/>
                <a:cs typeface="Calibri"/>
              </a:rPr>
              <a:t>Merritt Scholars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39D0F-B2E7-E8B5-345F-7D42A119F2F8}"/>
              </a:ext>
            </a:extLst>
          </p:cNvPr>
          <p:cNvSpPr txBox="1"/>
          <p:nvPr/>
        </p:nvSpPr>
        <p:spPr>
          <a:xfrm>
            <a:off x="457743" y="1719612"/>
            <a:ext cx="6570629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spc="26">
                <a:latin typeface="Calibri"/>
                <a:ea typeface="+mj-ea"/>
                <a:cs typeface="Calibri"/>
              </a:rPr>
              <a:t>What is the Merritt Scholars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6">
                <a:latin typeface="Calibri"/>
                <a:ea typeface="+mj-ea"/>
                <a:cs typeface="Calibri"/>
              </a:rPr>
              <a:t>A scholarship and mentorship program to attract young professionals into affordable housing</a:t>
            </a:r>
            <a:endParaRPr lang="en-US"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6">
                <a:latin typeface="Calibri"/>
                <a:ea typeface="+mj-ea"/>
                <a:cs typeface="Calibri"/>
              </a:rPr>
              <a:t>$10,000 scholarship and mentorship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26">
              <a:latin typeface="Calibri"/>
              <a:ea typeface="+mj-ea"/>
              <a:cs typeface="Calibri"/>
            </a:endParaRPr>
          </a:p>
          <a:p>
            <a:r>
              <a:rPr lang="en-US" b="1" spc="26">
                <a:latin typeface="Calibri"/>
                <a:ea typeface="+mj-ea"/>
                <a:cs typeface="Calibri"/>
              </a:rPr>
              <a:t>How Do You Qualify?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6">
                <a:latin typeface="Calibri"/>
                <a:ea typeface="+mj-ea"/>
                <a:cs typeface="Calibri"/>
              </a:rPr>
              <a:t>Current undergraduate or graduate student in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6">
                <a:ea typeface="+mn-lt"/>
                <a:cs typeface="+mn-lt"/>
              </a:rPr>
              <a:t>Recommendation by a professor within the Cal Poly or Cal State system, or nominated by an affordable housing professional</a:t>
            </a:r>
            <a:endParaRPr lang="en-US" spc="26">
              <a:latin typeface="Calibri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6">
                <a:latin typeface="Calibri"/>
                <a:ea typeface="+mj-ea"/>
                <a:cs typeface="Calibri"/>
              </a:rPr>
              <a:t>Proven interest in affordable housing via coursework, internship, advocacy, or some other way.  </a:t>
            </a:r>
            <a:endParaRPr lang="en-US" spc="26">
              <a:latin typeface="Calibri"/>
              <a:ea typeface="Calibri"/>
              <a:cs typeface="Calibri"/>
            </a:endParaRPr>
          </a:p>
          <a:p>
            <a:endParaRPr lang="en-US" spc="26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26">
                <a:ea typeface="+mn-lt"/>
                <a:cs typeface="+mn-lt"/>
              </a:rPr>
              <a:t>Applications Due</a:t>
            </a:r>
            <a:r>
              <a:rPr lang="en-US" spc="26">
                <a:latin typeface="Calibri"/>
                <a:ea typeface="+mj-ea"/>
                <a:cs typeface="Calibri"/>
              </a:rPr>
              <a:t>: April 2024 </a:t>
            </a:r>
            <a:endParaRPr lang="en-US" spc="26">
              <a:latin typeface="+mj-ea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26">
                <a:latin typeface="Calibri"/>
                <a:ea typeface="+mj-ea"/>
                <a:cs typeface="Calibri"/>
              </a:rPr>
              <a:t>Questions? </a:t>
            </a:r>
            <a:r>
              <a:rPr lang="en-US" spc="26">
                <a:latin typeface="Calibri"/>
                <a:ea typeface="+mj-ea"/>
                <a:cs typeface="Calibri"/>
              </a:rPr>
              <a:t>Visit </a:t>
            </a:r>
            <a:r>
              <a:rPr lang="en-US" spc="26">
                <a:latin typeface="Calibri"/>
                <a:ea typeface="+mj-ea"/>
                <a:cs typeface="Calibri"/>
                <a:hlinkClick r:id="rId3"/>
              </a:rPr>
              <a:t>https://merrittcap.org/merritt-scholars/</a:t>
            </a:r>
            <a:r>
              <a:rPr lang="en-US" spc="26">
                <a:latin typeface="Calibri"/>
                <a:ea typeface="+mj-ea"/>
                <a:cs typeface="Calibri"/>
              </a:rPr>
              <a:t>  </a:t>
            </a:r>
          </a:p>
          <a:p>
            <a:r>
              <a:rPr lang="en-US" spc="26">
                <a:latin typeface="Calibri"/>
                <a:ea typeface="+mj-ea"/>
                <a:cs typeface="Calibri"/>
              </a:rPr>
              <a:t>      Email </a:t>
            </a:r>
            <a:r>
              <a:rPr lang="en-US" spc="26">
                <a:ea typeface="+mn-lt"/>
                <a:cs typeface="+mn-lt"/>
                <a:hlinkClick r:id="rId4"/>
              </a:rPr>
              <a:t>MerrittScholars@Merrittcap.org</a:t>
            </a:r>
            <a:r>
              <a:rPr lang="en-US" spc="26">
                <a:ea typeface="+mn-lt"/>
                <a:cs typeface="+mn-lt"/>
              </a:rPr>
              <a:t> </a:t>
            </a:r>
            <a:endParaRPr lang="en-US" spc="26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26">
                <a:latin typeface="Calibri"/>
                <a:ea typeface="Calibri" panose="020F0502020204030204"/>
                <a:cs typeface="Calibri"/>
              </a:rPr>
              <a:t>Register </a:t>
            </a:r>
            <a:r>
              <a:rPr lang="en-US" spc="26">
                <a:latin typeface="Calibri"/>
                <a:ea typeface="Calibri" panose="020F0502020204030204"/>
                <a:cs typeface="Calibri"/>
              </a:rPr>
              <a:t>at </a:t>
            </a:r>
            <a:r>
              <a:rPr lang="en-US" spc="26">
                <a:latin typeface="Calibri"/>
                <a:ea typeface="Calibri" panose="020F0502020204030204"/>
                <a:cs typeface="Calibri"/>
                <a:hlinkClick r:id="rId3"/>
              </a:rPr>
              <a:t>https</a:t>
            </a:r>
            <a:r>
              <a:rPr lang="en-US" spc="26">
                <a:ea typeface="+mn-lt"/>
                <a:cs typeface="+mn-lt"/>
                <a:hlinkClick r:id="rId3"/>
              </a:rPr>
              <a:t>://merrittcap.org/merritt-scholars/</a:t>
            </a:r>
          </a:p>
          <a:p>
            <a:r>
              <a:rPr lang="en-US" spc="26">
                <a:ea typeface="+mn-lt"/>
                <a:cs typeface="+mn-lt"/>
              </a:rPr>
              <a:t>     or follow the QR Code 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2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A26DC7-6178-4E72-B64F-D4A3BB8F8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873" y="2004352"/>
            <a:ext cx="4457001" cy="29713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78260B-1045-5DB3-EBAD-DA915DBC8532}"/>
              </a:ext>
            </a:extLst>
          </p:cNvPr>
          <p:cNvSpPr txBox="1"/>
          <p:nvPr/>
        </p:nvSpPr>
        <p:spPr>
          <a:xfrm>
            <a:off x="8444343" y="5401576"/>
            <a:ext cx="259530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Bay Area Cohort at the 2022 NPH Conference</a:t>
            </a:r>
          </a:p>
        </p:txBody>
      </p:sp>
      <p:pic>
        <p:nvPicPr>
          <p:cNvPr id="25" name="Picture 28" descr="Logo&#10;&#10;Description automatically generated">
            <a:extLst>
              <a:ext uri="{FF2B5EF4-FFF2-40B4-BE49-F238E27FC236}">
                <a16:creationId xmlns:a16="http://schemas.microsoft.com/office/drawing/2014/main" id="{1D5B0BFD-D6EA-4B05-893E-F59E30A4F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0334" y="86359"/>
            <a:ext cx="1956620" cy="777732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C20332E-B069-B685-AB53-6B4E1C4B7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627" y="5648474"/>
            <a:ext cx="1099868" cy="1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8f623c-67f0-48d5-bab7-09cef1c29377">
      <Terms xmlns="http://schemas.microsoft.com/office/infopath/2007/PartnerControls"/>
    </lcf76f155ced4ddcb4097134ff3c332f>
    <TaxCatchAll xmlns="a619c134-d6d6-430f-a503-414420925f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A145E6A0E2A4686C613E92DCCB891" ma:contentTypeVersion="14" ma:contentTypeDescription="Create a new document." ma:contentTypeScope="" ma:versionID="f6b308077be6e374cc68bae2d20d08c4">
  <xsd:schema xmlns:xsd="http://www.w3.org/2001/XMLSchema" xmlns:xs="http://www.w3.org/2001/XMLSchema" xmlns:p="http://schemas.microsoft.com/office/2006/metadata/properties" xmlns:ns2="fc8f623c-67f0-48d5-bab7-09cef1c29377" xmlns:ns3="a619c134-d6d6-430f-a503-414420925fc2" targetNamespace="http://schemas.microsoft.com/office/2006/metadata/properties" ma:root="true" ma:fieldsID="c6d60eb18061817ba33612a8cd296f47" ns2:_="" ns3:_="">
    <xsd:import namespace="fc8f623c-67f0-48d5-bab7-09cef1c29377"/>
    <xsd:import namespace="a619c134-d6d6-430f-a503-414420925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f623c-67f0-48d5-bab7-09cef1c2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ce0c4a0-8330-455c-89ff-a8d665099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9c134-d6d6-430f-a503-414420925fc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4fb6260-bcb9-4e1c-8e95-024bbb72876d}" ma:internalName="TaxCatchAll" ma:showField="CatchAllData" ma:web="a619c134-d6d6-430f-a503-414420925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18D31-2CCD-4D71-AFEC-96EE2E2C01D3}">
  <ds:schemaRefs>
    <ds:schemaRef ds:uri="a619c134-d6d6-430f-a503-414420925fc2"/>
    <ds:schemaRef ds:uri="fc8f623c-67f0-48d5-bab7-09cef1c2937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18C1FB-5028-41D0-8199-BD67FCFAF57E}">
  <ds:schemaRefs>
    <ds:schemaRef ds:uri="a619c134-d6d6-430f-a503-414420925fc2"/>
    <ds:schemaRef ds:uri="fc8f623c-67f0-48d5-bab7-09cef1c293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18B0C6-F8E4-42C2-97DD-8CD422570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Merritt Scholars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</cp:revision>
  <dcterms:created xsi:type="dcterms:W3CDTF">2022-10-04T20:19:16Z</dcterms:created>
  <dcterms:modified xsi:type="dcterms:W3CDTF">2023-10-02T22:27:49Z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0x010100B3BA145E6A0E2A4686C613E92DCCB891</vt:lpwstr>
  </property>
  <property fmtid="{D5CDD505-2E9C-101B-9397-08002B2CF9AE}" pid="3" name="MediaServiceImageTags">
    <vt:lpwstr/>
  </property>
</Properties>
</file>